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72" r:id="rId4"/>
    <p:sldId id="274" r:id="rId5"/>
    <p:sldId id="275" r:id="rId6"/>
    <p:sldId id="276" r:id="rId7"/>
    <p:sldId id="277" r:id="rId8"/>
    <p:sldId id="280" r:id="rId9"/>
    <p:sldId id="261" r:id="rId10"/>
    <p:sldId id="279" r:id="rId11"/>
    <p:sldId id="278" r:id="rId12"/>
    <p:sldId id="281" r:id="rId13"/>
    <p:sldId id="260" r:id="rId14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ús de la Fuente Soto" initials="JdlFS" lastIdx="10" clrIdx="0">
    <p:extLst>
      <p:ext uri="{19B8F6BF-5375-455C-9EA6-DF929625EA0E}">
        <p15:presenceInfo xmlns:p15="http://schemas.microsoft.com/office/powerpoint/2012/main" userId="0be5d776c0a797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5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6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7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8T12:38:26.338" idx="8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25/04/2023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583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366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19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20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6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128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7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B3AB32-59DF-41F1-9618-EDFBF504962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724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44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25/04/2023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8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160" y="5634317"/>
            <a:ext cx="10928788" cy="1042734"/>
          </a:xfrm>
        </p:spPr>
        <p:txBody>
          <a:bodyPr rtlCol="0">
            <a:noAutofit/>
          </a:bodyPr>
          <a:lstStyle/>
          <a:p>
            <a:r>
              <a:rPr lang="es-ES" sz="6600" b="1" i="0" dirty="0">
                <a:solidFill>
                  <a:schemeClr val="bg1"/>
                </a:solidFill>
                <a:effectLst/>
                <a:latin typeface="Source Sans Pro" panose="020B0604020202020204" pitchFamily="34" charset="0"/>
              </a:rPr>
              <a:t>ERP</a:t>
            </a:r>
            <a:r>
              <a:rPr lang="es-ES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(Planificación de recursos empresariales)</a:t>
            </a:r>
            <a:br>
              <a:rPr lang="es-ES" sz="4800" b="1" i="0" dirty="0">
                <a:solidFill>
                  <a:srgbClr val="0D1317"/>
                </a:solidFill>
                <a:effectLst/>
                <a:latin typeface="Source Sans Pro" panose="020B0503030403020204" pitchFamily="34" charset="0"/>
              </a:rPr>
            </a:br>
            <a:endParaRPr lang="es-ES" sz="80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0" y="5309517"/>
            <a:ext cx="10993546" cy="484822"/>
          </a:xfrm>
        </p:spPr>
        <p:txBody>
          <a:bodyPr rtlCol="0">
            <a:noAutofit/>
          </a:bodyPr>
          <a:lstStyle/>
          <a:p>
            <a:pPr rtl="0"/>
            <a:r>
              <a:rPr lang="es-ES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		(Gestión de las Relaciones con los Clientes) </a:t>
            </a:r>
            <a:r>
              <a:rPr lang="es-ES" sz="66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C54794F-9FD5-4BB5-869D-2B3484DEB7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Arquitectura y características de un sistema ERP – RedQuijote">
            <a:extLst>
              <a:ext uri="{FF2B5EF4-FFF2-40B4-BE49-F238E27FC236}">
                <a16:creationId xmlns:a16="http://schemas.microsoft.com/office/drawing/2014/main" id="{FBF97A0C-820D-48CC-9A8B-4BFD93AD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0" y="952764"/>
            <a:ext cx="4731359" cy="3535356"/>
          </a:xfrm>
          <a:prstGeom prst="rect">
            <a:avLst/>
          </a:prstGeom>
          <a:noFill/>
          <a:effectLst>
            <a:softEdge rad="711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F2D3F13-7E42-46E1-9A44-8104500827F5}"/>
              </a:ext>
            </a:extLst>
          </p:cNvPr>
          <p:cNvCxnSpPr/>
          <p:nvPr/>
        </p:nvCxnSpPr>
        <p:spPr>
          <a:xfrm>
            <a:off x="545284" y="5368954"/>
            <a:ext cx="1116411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CRM y Service Desk: ¿por qué deberían trabajar integrados? | SYDLE Blog">
            <a:extLst>
              <a:ext uri="{FF2B5EF4-FFF2-40B4-BE49-F238E27FC236}">
                <a16:creationId xmlns:a16="http://schemas.microsoft.com/office/drawing/2014/main" id="{D40890C0-029D-4D4F-B56D-3710259AC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41" y="434167"/>
            <a:ext cx="4992178" cy="4318424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1" y="5646842"/>
            <a:ext cx="11029616" cy="71887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4000" b="0" i="0" dirty="0">
                <a:effectLst/>
                <a:latin typeface="Open Sans" panose="020B0606030504020204" pitchFamily="34" charset="0"/>
              </a:rPr>
              <a:t>	ERP  										CRM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B38A28D-6DF9-4955-BC22-6EB9DEAB122C}"/>
              </a:ext>
            </a:extLst>
          </p:cNvPr>
          <p:cNvSpPr/>
          <p:nvPr/>
        </p:nvSpPr>
        <p:spPr>
          <a:xfrm>
            <a:off x="308267" y="5080256"/>
            <a:ext cx="11569959" cy="485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C95325-6D03-468B-A900-7CAB7A4F0F6F}"/>
              </a:ext>
            </a:extLst>
          </p:cNvPr>
          <p:cNvSpPr txBox="1"/>
          <p:nvPr/>
        </p:nvSpPr>
        <p:spPr>
          <a:xfrm>
            <a:off x="1231997" y="2395394"/>
            <a:ext cx="9722498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¿Qué es un </a:t>
            </a:r>
            <a:r>
              <a:rPr lang="es-ES" b="1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Reporting</a:t>
            </a:r>
            <a:r>
              <a:rPr lang="es-E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Datos?</a:t>
            </a:r>
          </a:p>
          <a:p>
            <a:r>
              <a:rPr lang="es-ES" sz="7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" sz="700" b="1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 el conjunto de informes exhaustivos con información sobre las actividades y rendimiento financiero de una empresa a lo largo de un año.</a:t>
            </a:r>
          </a:p>
          <a:p>
            <a:endParaRPr lang="es-ES" b="0" i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¿Para que sirve?</a:t>
            </a:r>
          </a:p>
          <a:p>
            <a:r>
              <a:rPr lang="es-ES" sz="7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s-E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utilizar y comparar tanto datos históricos como datos presupuestados o previstos y poder así analizar tendencias y controlar los indicadores de gestión según cada tipo de período temporal.</a:t>
            </a:r>
          </a:p>
          <a:p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¿Que beneficios nos puede aportar en una empresa?</a:t>
            </a:r>
          </a:p>
          <a:p>
            <a:r>
              <a:rPr lang="es-ES" sz="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s-E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posibilidad de disponer de la información centralizada que ofrece datos precisos y relevantes sobre cada una de las áreas, departamentos o responsables de la </a:t>
            </a:r>
            <a:r>
              <a:rPr lang="es-ES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empresa.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34048C-0D31-48EA-BA51-E0B1F71A3A1B}"/>
              </a:ext>
            </a:extLst>
          </p:cNvPr>
          <p:cNvSpPr txBox="1">
            <a:spLocks/>
          </p:cNvSpPr>
          <p:nvPr/>
        </p:nvSpPr>
        <p:spPr>
          <a:xfrm>
            <a:off x="1231997" y="932920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s-ES" sz="4800" b="0" i="0" dirty="0" err="1">
                <a:effectLst/>
                <a:latin typeface="Lato" panose="020F0502020204030203" pitchFamily="34" charset="0"/>
              </a:rPr>
              <a:t>Reporting</a:t>
            </a:r>
            <a:endParaRPr lang="es-ES" sz="48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0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1" y="5411952"/>
            <a:ext cx="11029616" cy="71887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4000" b="0" i="0" dirty="0">
                <a:effectLst/>
                <a:latin typeface="Open Sans" panose="020B0606030504020204" pitchFamily="34" charset="0"/>
              </a:rPr>
              <a:t>Diferencias entre sistemas ERP y CRM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27CC98E3-01BD-4F78-899A-AAA8F83353A4}"/>
              </a:ext>
            </a:extLst>
          </p:cNvPr>
          <p:cNvSpPr txBox="1">
            <a:spLocks/>
          </p:cNvSpPr>
          <p:nvPr/>
        </p:nvSpPr>
        <p:spPr>
          <a:xfrm>
            <a:off x="1231997" y="932920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s-ES" sz="4800" b="0" i="0" dirty="0">
                <a:effectLst/>
                <a:latin typeface="Lato" panose="020F0502020204030203" pitchFamily="34" charset="0"/>
              </a:rPr>
              <a:t>Ejemplos de </a:t>
            </a:r>
            <a:r>
              <a:rPr lang="es-ES" sz="4800" b="0" i="0" dirty="0" err="1">
                <a:effectLst/>
                <a:latin typeface="Lato" panose="020F0502020204030203" pitchFamily="34" charset="0"/>
              </a:rPr>
              <a:t>Reporting</a:t>
            </a:r>
            <a:endParaRPr lang="es-ES" sz="4800" dirty="0">
              <a:latin typeface="Open Sans" panose="020B06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FEA1C1-C536-4DEF-9534-231DB18F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97" y="2165070"/>
            <a:ext cx="6210838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3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1" y="5411952"/>
            <a:ext cx="11029616" cy="71887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4000" b="0" i="0" dirty="0">
                <a:effectLst/>
                <a:latin typeface="Open Sans" panose="020B0606030504020204" pitchFamily="34" charset="0"/>
              </a:rPr>
              <a:t>Diferencias entre sistemas ERP y CRM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E48288-3928-4B26-A57C-FD32181A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92" y="2610474"/>
            <a:ext cx="3381847" cy="144800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17306C-59E1-4C50-B3DF-9E04FBB1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78" y="2610474"/>
            <a:ext cx="3448531" cy="14861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F2759A4-3D0E-4504-9C3D-1B7527D36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757" y="4551873"/>
            <a:ext cx="3419952" cy="150516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1FE2DD-AE1F-492B-907A-F18A1FD8E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2765" y="4477033"/>
            <a:ext cx="3400900" cy="1514686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27CC98E3-01BD-4F78-899A-AAA8F83353A4}"/>
              </a:ext>
            </a:extLst>
          </p:cNvPr>
          <p:cNvSpPr txBox="1">
            <a:spLocks/>
          </p:cNvSpPr>
          <p:nvPr/>
        </p:nvSpPr>
        <p:spPr>
          <a:xfrm>
            <a:off x="1231997" y="932920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base"/>
            <a:r>
              <a:rPr lang="es-ES" sz="4800" b="0" i="0" dirty="0">
                <a:effectLst/>
                <a:latin typeface="Lato" panose="020F0502020204030203" pitchFamily="34" charset="0"/>
              </a:rPr>
              <a:t>Ejemplos de </a:t>
            </a:r>
            <a:r>
              <a:rPr lang="es-ES" sz="4800" b="0" i="0" dirty="0" err="1">
                <a:effectLst/>
                <a:latin typeface="Lato" panose="020F0502020204030203" pitchFamily="34" charset="0"/>
              </a:rPr>
              <a:t>Reporting</a:t>
            </a:r>
            <a:endParaRPr lang="es-ES" sz="48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45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ERP  Y CRM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1684" y="4124271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2052" name="Picture 4" descr="FSP TECHNOLOGY INC. ｜AC DC Power Supply Manufacturer">
            <a:extLst>
              <a:ext uri="{FF2B5EF4-FFF2-40B4-BE49-F238E27FC236}">
                <a16:creationId xmlns:a16="http://schemas.microsoft.com/office/drawing/2014/main" id="{97FA1843-EA69-43CA-B237-E6790D08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4" y="720342"/>
            <a:ext cx="7498616" cy="56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1988BA-5D6C-42B0-BCB9-6C9C985C1AB2}"/>
              </a:ext>
            </a:extLst>
          </p:cNvPr>
          <p:cNvSpPr txBox="1"/>
          <p:nvPr/>
        </p:nvSpPr>
        <p:spPr>
          <a:xfrm>
            <a:off x="1184988" y="1419226"/>
            <a:ext cx="6288832" cy="452431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1">
                    <a:alpha val="56000"/>
                  </a:schemeClr>
                </a:solidFill>
                <a:latin typeface="Arial Black" panose="020B0A04020102020204" pitchFamily="34" charset="0"/>
              </a:rPr>
              <a:t>ERP</a:t>
            </a:r>
          </a:p>
          <a:p>
            <a:r>
              <a:rPr lang="es-ES" sz="9600" dirty="0">
                <a:solidFill>
                  <a:schemeClr val="tx1">
                    <a:alpha val="56000"/>
                  </a:schemeClr>
                </a:solidFill>
                <a:latin typeface="Arial Black" panose="020B0A04020102020204" pitchFamily="34" charset="0"/>
              </a:rPr>
              <a:t>					</a:t>
            </a:r>
            <a:endParaRPr lang="es-ES" sz="6000" dirty="0">
              <a:solidFill>
                <a:schemeClr val="tx1">
                  <a:alpha val="56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s-ES" sz="5400" dirty="0">
                <a:solidFill>
                  <a:schemeClr val="tx1">
                    <a:alpha val="56000"/>
                  </a:schemeClr>
                </a:solidFill>
                <a:latin typeface="Arial Black" panose="020B0A04020102020204" pitchFamily="34" charset="0"/>
              </a:rPr>
              <a:t>            </a:t>
            </a:r>
            <a:r>
              <a:rPr lang="es-ES" sz="9600" dirty="0">
                <a:solidFill>
                  <a:schemeClr val="tx1">
                    <a:alpha val="56000"/>
                  </a:schemeClr>
                </a:solidFill>
                <a:latin typeface="Arial Black" panose="020B0A04020102020204" pitchFamily="34" charset="0"/>
              </a:rPr>
              <a:t>CRM</a:t>
            </a:r>
            <a:endParaRPr lang="es-ES" sz="4500" dirty="0">
              <a:solidFill>
                <a:schemeClr val="tx1">
                  <a:alpha val="56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31CBF5-5F96-4F86-80D6-EDF83A2D1E88}"/>
              </a:ext>
            </a:extLst>
          </p:cNvPr>
          <p:cNvSpPr txBox="1"/>
          <p:nvPr/>
        </p:nvSpPr>
        <p:spPr>
          <a:xfrm>
            <a:off x="3701449" y="3196132"/>
            <a:ext cx="159553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chemeClr val="tx1">
                    <a:alpha val="56000"/>
                  </a:schemeClr>
                </a:solidFill>
                <a:latin typeface="Arial Black" panose="020B0A04020102020204" pitchFamily="34" charset="0"/>
              </a:rPr>
              <a:t>vs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484"/>
            <a:ext cx="11029616" cy="1686371"/>
          </a:xfrm>
        </p:spPr>
        <p:txBody>
          <a:bodyPr rtlCol="0">
            <a:normAutofit/>
          </a:bodyPr>
          <a:lstStyle/>
          <a:p>
            <a:r>
              <a:rPr lang="es-ES" sz="36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Planificación de recursos empresariales </a:t>
            </a:r>
            <a:r>
              <a:rPr lang="es-ES" dirty="0"/>
              <a:t>											ERP							</a:t>
            </a:r>
            <a:r>
              <a:rPr lang="es-ES" sz="3000" dirty="0"/>
              <a:t>(definición)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221" y="2567716"/>
            <a:ext cx="10559558" cy="3627738"/>
          </a:xfrm>
        </p:spPr>
        <p:txBody>
          <a:bodyPr anchor="t" anchorCtr="0"/>
          <a:lstStyle/>
          <a:p>
            <a:pPr algn="just"/>
            <a:r>
              <a:rPr lang="es-ES" sz="210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Son sistemas de gestión de información que automatizan muchas de las prácticas de negocio asociadas con los aspectos operativos o productivos de una empresa.</a:t>
            </a:r>
          </a:p>
          <a:p>
            <a:pPr algn="just"/>
            <a:endParaRPr lang="es-ES" sz="105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algn="just"/>
            <a:r>
              <a:rPr lang="es-ES" sz="200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OBJETIVO :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i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ntegrar todos los procesos del </a:t>
            </a:r>
            <a:r>
              <a:rPr lang="es-ES" sz="2000" b="1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back office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* 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una empresa y facilitar el flujo de información dentro de una organización para que las decisiones de negocio puedan estar basadas en datos.</a:t>
            </a:r>
            <a:endParaRPr lang="es-ES" sz="20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s-ES" sz="2000" dirty="0">
              <a:solidFill>
                <a:schemeClr val="tx1"/>
              </a:solidFill>
              <a:effectLst/>
              <a:latin typeface="Open Sans" panose="020B0606030504020204" pitchFamily="34" charset="0"/>
            </a:endParaRPr>
          </a:p>
          <a:p>
            <a:endParaRPr lang="es-ES" sz="20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s-E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A390288-7D6F-4664-967C-D7192ADF47A8}"/>
              </a:ext>
            </a:extLst>
          </p:cNvPr>
          <p:cNvSpPr/>
          <p:nvPr/>
        </p:nvSpPr>
        <p:spPr>
          <a:xfrm>
            <a:off x="7515166" y="5486399"/>
            <a:ext cx="3407300" cy="99632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6FFAC6-8DE8-4F7E-BCB2-D871FA9E92FB}"/>
              </a:ext>
            </a:extLst>
          </p:cNvPr>
          <p:cNvSpPr txBox="1"/>
          <p:nvPr/>
        </p:nvSpPr>
        <p:spPr>
          <a:xfrm>
            <a:off x="7616176" y="5615227"/>
            <a:ext cx="3407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B</a:t>
            </a:r>
            <a:r>
              <a:rPr lang="es-ES" sz="1400" b="1" i="0" u="sng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ack office</a:t>
            </a:r>
            <a:r>
              <a:rPr lang="es-E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r>
              <a:rPr lang="es-E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Son aquellas actividades relacionadas con la gestión interna de una empresa.</a:t>
            </a:r>
            <a:endParaRPr lang="es-E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6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568926"/>
          </a:xfrm>
        </p:spPr>
        <p:txBody>
          <a:bodyPr rtlCol="0">
            <a:normAutofit fontScale="90000"/>
          </a:bodyPr>
          <a:lstStyle/>
          <a:p>
            <a:r>
              <a:rPr lang="es-ES" sz="4000" b="1" i="0" dirty="0">
                <a:effectLst/>
                <a:latin typeface="Open Sans" panose="020B0606030504020204" pitchFamily="34" charset="0"/>
              </a:rPr>
              <a:t>principales características </a:t>
            </a:r>
            <a:br>
              <a:rPr lang="es-ES" sz="4000" b="1" i="0" dirty="0">
                <a:effectLst/>
                <a:latin typeface="Open Sans" panose="020B0606030504020204" pitchFamily="34" charset="0"/>
              </a:rPr>
            </a:br>
            <a:r>
              <a:rPr lang="es-ES" sz="4000" b="1" i="0" dirty="0">
                <a:effectLst/>
                <a:latin typeface="Open Sans" panose="020B0606030504020204" pitchFamily="34" charset="0"/>
              </a:rPr>
              <a:t>													</a:t>
            </a:r>
            <a:r>
              <a:rPr lang="es-ES" sz="3600" b="1" i="0" dirty="0">
                <a:effectLst/>
                <a:latin typeface="Open Sans" panose="020B0606030504020204" pitchFamily="34" charset="0"/>
              </a:rPr>
              <a:t>de los sistemas ERP</a:t>
            </a:r>
            <a:br>
              <a:rPr lang="es-ES" sz="2400" b="0" i="0" dirty="0">
                <a:solidFill>
                  <a:srgbClr val="0D1317"/>
                </a:solidFill>
                <a:effectLst/>
                <a:latin typeface="Open Sans" panose="020B0606030504020204" pitchFamily="34" charset="0"/>
              </a:rPr>
            </a:br>
            <a:r>
              <a:rPr lang="es-ES" dirty="0"/>
              <a:t>																			</a:t>
            </a:r>
            <a:endParaRPr lang="es-ES" sz="3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7681" y="2432808"/>
            <a:ext cx="10018007" cy="3896870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Integración en toda la empresa. </a:t>
            </a:r>
          </a:p>
          <a:p>
            <a:pPr marL="0" indent="0">
              <a:buNone/>
            </a:pPr>
            <a:r>
              <a:rPr lang="es-E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Los procesos de la empresa se integran de extremo a extremo entre departamentos y unidades de negocio.</a:t>
            </a:r>
          </a:p>
          <a:p>
            <a:pPr marL="0" indent="0">
              <a:buNone/>
            </a:pPr>
            <a:endParaRPr lang="es-E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Operaciones en tiempo real (o casi en tiempo real)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>
              <a:buNone/>
            </a:pPr>
            <a:r>
              <a:rPr lang="es-ES" dirty="0">
                <a:solidFill>
                  <a:srgbClr val="333333"/>
                </a:solidFill>
                <a:latin typeface="Open Sans" panose="020B0606030504020204" pitchFamily="34" charset="0"/>
              </a:rPr>
              <a:t>L</a:t>
            </a:r>
            <a:r>
              <a:rPr lang="es-E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os procesos se producen a los pocos segundos de la recepción del pedido, los problemas se identifican rápidamente.</a:t>
            </a:r>
          </a:p>
          <a:p>
            <a:pPr marL="0" indent="0">
              <a:buNone/>
            </a:pPr>
            <a:endParaRPr lang="es-E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Una base de datos común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>
              <a:buNone/>
            </a:pPr>
            <a:r>
              <a:rPr lang="es-E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Permite que los datos se registren una única vez y que cada departamento pueda acceder a los mismos.</a:t>
            </a:r>
            <a:endParaRPr lang="es-E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3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568926"/>
          </a:xfrm>
        </p:spPr>
        <p:txBody>
          <a:bodyPr rtlCol="0">
            <a:normAutofit fontScale="90000"/>
          </a:bodyPr>
          <a:lstStyle/>
          <a:p>
            <a:r>
              <a:rPr lang="es-ES" sz="4000" b="1" i="0" dirty="0">
                <a:effectLst/>
                <a:latin typeface="Open Sans" panose="020B0606030504020204" pitchFamily="34" charset="0"/>
              </a:rPr>
              <a:t>BENEFICIOS</a:t>
            </a:r>
            <a:br>
              <a:rPr lang="es-ES" sz="4000" b="1" i="0" dirty="0">
                <a:effectLst/>
                <a:latin typeface="Open Sans" panose="020B0606030504020204" pitchFamily="34" charset="0"/>
              </a:rPr>
            </a:br>
            <a:r>
              <a:rPr lang="es-ES" sz="4000" b="1" i="0" dirty="0">
                <a:effectLst/>
                <a:latin typeface="Open Sans" panose="020B0606030504020204" pitchFamily="34" charset="0"/>
              </a:rPr>
              <a:t>													</a:t>
            </a:r>
            <a:r>
              <a:rPr lang="es-ES" sz="3600" b="1" i="0" dirty="0">
                <a:effectLst/>
                <a:latin typeface="Open Sans" panose="020B0606030504020204" pitchFamily="34" charset="0"/>
              </a:rPr>
              <a:t>de los sistemas ERP</a:t>
            </a:r>
            <a:br>
              <a:rPr lang="es-ES" sz="2400" b="0" i="0" dirty="0">
                <a:solidFill>
                  <a:srgbClr val="0D1317"/>
                </a:solidFill>
                <a:effectLst/>
                <a:latin typeface="Open Sans" panose="020B0606030504020204" pitchFamily="34" charset="0"/>
              </a:rPr>
            </a:br>
            <a:r>
              <a:rPr lang="es-ES" dirty="0"/>
              <a:t>																			</a:t>
            </a:r>
            <a:endParaRPr lang="es-ES" sz="3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7681" y="2223083"/>
            <a:ext cx="10613625" cy="4311941"/>
          </a:xfrm>
        </p:spPr>
        <p:txBody>
          <a:bodyPr anchor="t" anchorCtr="0">
            <a:normAutofit fontScale="92500" lnSpcReduction="10000"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Eficiencia interna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 algn="just" fontAlgn="base">
              <a:buNone/>
            </a:pP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Permiten a las empresas reducir el tiempo necesario para completar los procesos empresariales.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sz="1900" b="1" i="0" dirty="0">
                <a:solidFill>
                  <a:srgbClr val="333333"/>
                </a:solidFill>
                <a:effectLst/>
                <a:latin typeface="inherit"/>
              </a:rPr>
              <a:t>Mejora la toma de decisiones</a:t>
            </a: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 algn="just" fontAlgn="base">
              <a:buNone/>
            </a:pP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Plan colaboración compartiendo los datos obtenidos en la organización. Los datos compartidos permiten a los departamentos dedicar su tiempo a analizar los datos, sacar conclusiones y tomar mejores decisiones.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sz="1900" b="1" i="0" dirty="0">
                <a:solidFill>
                  <a:srgbClr val="333333"/>
                </a:solidFill>
                <a:effectLst/>
                <a:latin typeface="inherit"/>
              </a:rPr>
              <a:t>Mayor agilidad</a:t>
            </a: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 algn="just" fontAlgn="base">
              <a:buNone/>
            </a:pP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 estandarización y la simplificación dan como resultado estructuras menos rígidas. La empresa es más ágil y puede adaptarse rápidamente a las situaciones.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s-ES" sz="1900" b="1" i="0" dirty="0">
                <a:solidFill>
                  <a:srgbClr val="333333"/>
                </a:solidFill>
                <a:effectLst/>
                <a:latin typeface="inherit"/>
              </a:rPr>
              <a:t>Seguridad mejorada</a:t>
            </a: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indent="0" algn="just" fontAlgn="base">
              <a:buNone/>
            </a:pPr>
            <a:r>
              <a:rPr lang="es-ES" sz="1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Aunque la seguridad de una base de datos centralizada es crítica, es más eficaz y permite un mayor control cuando se encuentra centralizada que cuando esos datos están dispersos en cientos de servidores, en armarios o en escritorios.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851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484"/>
            <a:ext cx="11029616" cy="1686371"/>
          </a:xfrm>
        </p:spPr>
        <p:txBody>
          <a:bodyPr rtlCol="0">
            <a:normAutofit/>
          </a:bodyPr>
          <a:lstStyle/>
          <a:p>
            <a:r>
              <a:rPr lang="es-ES" sz="3600" b="0" i="0" dirty="0">
                <a:effectLst/>
                <a:latin typeface="Open Sans" panose="020B0606030504020204" pitchFamily="34" charset="0"/>
              </a:rPr>
              <a:t>Gestión de las Relaciones con los Clientes</a:t>
            </a:r>
            <a:r>
              <a:rPr lang="es-ES" sz="3600" dirty="0"/>
              <a:t>	</a:t>
            </a:r>
            <a:r>
              <a:rPr lang="es-ES" dirty="0"/>
              <a:t>									CRM								</a:t>
            </a:r>
            <a:r>
              <a:rPr lang="es-ES" sz="3000" dirty="0"/>
              <a:t>(definición)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5892" y="2679684"/>
            <a:ext cx="10559558" cy="3627738"/>
          </a:xfrm>
        </p:spPr>
        <p:txBody>
          <a:bodyPr anchor="t" anchorCtr="0">
            <a:normAutofit lnSpcReduction="10000"/>
          </a:bodyPr>
          <a:lstStyle/>
          <a:p>
            <a:pPr algn="just" fontAlgn="base"/>
            <a:r>
              <a:rPr lang="es-ES" sz="2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 el software que registra la información de todas las personas que intervienen en los procesos de la empresa, ya sean clientes, usuarios, empleados o proveedores. </a:t>
            </a:r>
          </a:p>
          <a:p>
            <a:pPr algn="l" fontAlgn="base"/>
            <a:r>
              <a:rPr lang="es-ES" sz="2100" dirty="0">
                <a:solidFill>
                  <a:srgbClr val="333333"/>
                </a:solidFill>
                <a:latin typeface="Open Sans" panose="020B0606030504020204" pitchFamily="34" charset="0"/>
              </a:rPr>
              <a:t>Objetivos:</a:t>
            </a:r>
            <a:endParaRPr lang="es-ES" sz="21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s-ES" sz="2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Integrar todos los procesos del </a:t>
            </a:r>
            <a:r>
              <a:rPr lang="es-ES" sz="2100" b="1" i="1" u="sng" dirty="0" err="1">
                <a:solidFill>
                  <a:srgbClr val="0D1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front</a:t>
            </a:r>
            <a:r>
              <a:rPr lang="es-ES" sz="2100" b="1" i="1" u="sng" dirty="0">
                <a:solidFill>
                  <a:srgbClr val="0D1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-office</a:t>
            </a:r>
            <a:r>
              <a:rPr lang="es-ES" sz="2100" b="1" i="0" u="sng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* </a:t>
            </a:r>
            <a:r>
              <a:rPr lang="es-ES" sz="21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 una empresa</a:t>
            </a:r>
            <a:r>
              <a:rPr lang="es-ES" sz="2100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	-Aumentar los ingresos a través de la captación de nuevos clientes,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	-Incrementar el gasto medio de los clientes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	-Hacer que las relaciones con los clientes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	sean mas eficientes.</a:t>
            </a:r>
            <a:endParaRPr lang="es-ES" sz="20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endParaRPr lang="es-E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080678C-E2C4-4582-AC2B-615194BBAE2D}"/>
              </a:ext>
            </a:extLst>
          </p:cNvPr>
          <p:cNvSpPr/>
          <p:nvPr/>
        </p:nvSpPr>
        <p:spPr>
          <a:xfrm>
            <a:off x="7802155" y="5311101"/>
            <a:ext cx="3407300" cy="99632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FAF405-83E8-40B3-969F-D1544EF74319}"/>
              </a:ext>
            </a:extLst>
          </p:cNvPr>
          <p:cNvSpPr txBox="1"/>
          <p:nvPr/>
        </p:nvSpPr>
        <p:spPr>
          <a:xfrm>
            <a:off x="7921826" y="5353315"/>
            <a:ext cx="340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Front-office</a:t>
            </a:r>
            <a:r>
              <a:rPr lang="es-E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r>
              <a:rPr lang="es-ES" sz="1400" dirty="0">
                <a:latin typeface="arial" panose="020B0604020202020204" pitchFamily="34" charset="0"/>
              </a:rPr>
              <a:t>Son las</a:t>
            </a:r>
            <a:r>
              <a:rPr lang="es-ES" sz="1400" b="0" i="0" dirty="0">
                <a:effectLst/>
                <a:latin typeface="arial" panose="020B0604020202020204" pitchFamily="34" charset="0"/>
              </a:rPr>
              <a:t> estructuras empresariales encargadas de interactuar directamente con el cliente.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679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568926"/>
          </a:xfrm>
        </p:spPr>
        <p:txBody>
          <a:bodyPr rtlCol="0">
            <a:normAutofit fontScale="90000"/>
          </a:bodyPr>
          <a:lstStyle/>
          <a:p>
            <a:r>
              <a:rPr lang="es-ES" sz="4000" b="1" i="0" dirty="0">
                <a:effectLst/>
                <a:latin typeface="Open Sans" panose="020B0606030504020204" pitchFamily="34" charset="0"/>
              </a:rPr>
              <a:t>principales características y beneficios </a:t>
            </a:r>
            <a:br>
              <a:rPr lang="es-ES" sz="4000" b="1" i="0" dirty="0">
                <a:effectLst/>
                <a:latin typeface="Open Sans" panose="020B0606030504020204" pitchFamily="34" charset="0"/>
              </a:rPr>
            </a:br>
            <a:r>
              <a:rPr lang="es-ES" sz="4000" b="1" i="0" dirty="0">
                <a:effectLst/>
                <a:latin typeface="Open Sans" panose="020B0606030504020204" pitchFamily="34" charset="0"/>
              </a:rPr>
              <a:t>													</a:t>
            </a:r>
            <a:r>
              <a:rPr lang="es-ES" sz="3600" b="1" i="0" dirty="0">
                <a:effectLst/>
                <a:latin typeface="Open Sans" panose="020B0606030504020204" pitchFamily="34" charset="0"/>
              </a:rPr>
              <a:t>de los sistemas CRM</a:t>
            </a:r>
            <a:br>
              <a:rPr lang="es-ES" sz="2400" b="0" i="0" dirty="0">
                <a:solidFill>
                  <a:srgbClr val="0D1317"/>
                </a:solidFill>
                <a:effectLst/>
                <a:latin typeface="Open Sans" panose="020B0606030504020204" pitchFamily="34" charset="0"/>
              </a:rPr>
            </a:br>
            <a:r>
              <a:rPr lang="es-ES" dirty="0"/>
              <a:t>																			</a:t>
            </a:r>
            <a:endParaRPr lang="es-ES" sz="3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6828" y="2183363"/>
            <a:ext cx="10439682" cy="4534676"/>
          </a:xfrm>
        </p:spPr>
        <p:txBody>
          <a:bodyPr anchor="t" anchorCtr="0">
            <a:normAutofit lnSpcReduction="10000"/>
          </a:bodyPr>
          <a:lstStyle/>
          <a:p>
            <a:pPr algn="just"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Automatización: </a:t>
            </a:r>
          </a:p>
          <a:p>
            <a:pPr lvl="1" algn="just" fontAlgn="base"/>
            <a:r>
              <a:rPr lang="es-ES" sz="1800" b="1" i="0" dirty="0">
                <a:solidFill>
                  <a:srgbClr val="333333"/>
                </a:solidFill>
                <a:effectLst/>
                <a:latin typeface="inherit"/>
              </a:rPr>
              <a:t>Automatización del marketing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algn="just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Pueden realizar tareas repetitivas para mejorar el trabajo del departamento de marketing.</a:t>
            </a:r>
          </a:p>
          <a:p>
            <a:pPr lvl="1" algn="just" fontAlgn="base"/>
            <a:r>
              <a:rPr lang="es-ES" sz="1800" b="1" i="0" dirty="0">
                <a:solidFill>
                  <a:srgbClr val="333333"/>
                </a:solidFill>
                <a:effectLst/>
                <a:latin typeface="inherit"/>
              </a:rPr>
              <a:t>Automatización de la fuerza de ventas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algn="just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Realizar un seguimiento de las interacciones con los clientes. También automatiza ciertas funciones empresariales del ciclo de ventas que son necesarias para rastrear a los clientes potenciales.</a:t>
            </a:r>
          </a:p>
          <a:p>
            <a:pPr lvl="1" algn="just" fontAlgn="base"/>
            <a:r>
              <a:rPr lang="es-ES" sz="1800" b="1" i="0" dirty="0">
                <a:solidFill>
                  <a:srgbClr val="333333"/>
                </a:solidFill>
                <a:effectLst/>
                <a:latin typeface="inherit"/>
              </a:rPr>
              <a:t>Automatización del </a:t>
            </a:r>
            <a:r>
              <a:rPr lang="es-ES" sz="1800" b="1" i="0" dirty="0" err="1">
                <a:solidFill>
                  <a:srgbClr val="333333"/>
                </a:solidFill>
                <a:effectLst/>
                <a:latin typeface="inherit"/>
              </a:rPr>
              <a:t>Contact</a:t>
            </a:r>
            <a:r>
              <a:rPr lang="es-ES" sz="1800" b="1" i="0" dirty="0">
                <a:solidFill>
                  <a:srgbClr val="333333"/>
                </a:solidFill>
                <a:effectLst/>
                <a:latin typeface="inherit"/>
              </a:rPr>
              <a:t> Center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algn="just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Con el fin de reducir el tiempo de duración de las llamadas y simplificar los procesos de atención en el servicio al cliente.</a:t>
            </a:r>
          </a:p>
          <a:p>
            <a:pPr lvl="1" algn="just" fontAlgn="base"/>
            <a:r>
              <a:rPr lang="es-ES" sz="1800" b="1" i="0" dirty="0">
                <a:solidFill>
                  <a:srgbClr val="333333"/>
                </a:solidFill>
                <a:effectLst/>
                <a:latin typeface="inherit"/>
              </a:rPr>
              <a:t>Automatización del flujo de trabajo</a:t>
            </a:r>
            <a:r>
              <a:rPr lang="es-ES" sz="1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algn="just" fontAlgn="base">
              <a:buNone/>
            </a:pPr>
            <a:r>
              <a:rPr lang="es-ES" sz="17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	Los sistemas CRM ayudan a las empresas a optimizar los procesos al encargarse de las funciones más simples. Esto permite a los empleados centrarse en tareas productivas y de más alto nivel.</a:t>
            </a:r>
          </a:p>
        </p:txBody>
      </p:sp>
    </p:spTree>
    <p:extLst>
      <p:ext uri="{BB962C8B-B14F-4D97-AF65-F5344CB8AC3E}">
        <p14:creationId xmlns:p14="http://schemas.microsoft.com/office/powerpoint/2010/main" val="82296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568926"/>
          </a:xfrm>
        </p:spPr>
        <p:txBody>
          <a:bodyPr rtlCol="0">
            <a:normAutofit fontScale="90000"/>
          </a:bodyPr>
          <a:lstStyle/>
          <a:p>
            <a:r>
              <a:rPr lang="es-ES" sz="4000" b="1" i="0" dirty="0">
                <a:effectLst/>
                <a:latin typeface="Open Sans" panose="020B0606030504020204" pitchFamily="34" charset="0"/>
              </a:rPr>
              <a:t>principales características y beneficios </a:t>
            </a:r>
            <a:br>
              <a:rPr lang="es-ES" sz="4000" b="1" i="0" dirty="0">
                <a:effectLst/>
                <a:latin typeface="Open Sans" panose="020B0606030504020204" pitchFamily="34" charset="0"/>
              </a:rPr>
            </a:br>
            <a:r>
              <a:rPr lang="es-ES" sz="4000" b="1" i="0" dirty="0">
                <a:effectLst/>
                <a:latin typeface="Open Sans" panose="020B0606030504020204" pitchFamily="34" charset="0"/>
              </a:rPr>
              <a:t>													</a:t>
            </a:r>
            <a:r>
              <a:rPr lang="es-ES" sz="3600" b="1" i="0" dirty="0">
                <a:effectLst/>
                <a:latin typeface="Open Sans" panose="020B0606030504020204" pitchFamily="34" charset="0"/>
              </a:rPr>
              <a:t>de los sistemas CRM</a:t>
            </a:r>
            <a:br>
              <a:rPr lang="es-ES" sz="2400" b="0" i="0" dirty="0">
                <a:solidFill>
                  <a:srgbClr val="0D1317"/>
                </a:solidFill>
                <a:effectLst/>
                <a:latin typeface="Open Sans" panose="020B0606030504020204" pitchFamily="34" charset="0"/>
              </a:rPr>
            </a:br>
            <a:r>
              <a:rPr lang="es-ES" dirty="0"/>
              <a:t>																			</a:t>
            </a:r>
            <a:endParaRPr lang="es-ES" sz="3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BAACCC-DC8C-4720-9C8C-CDF1742D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4630" y="2106235"/>
            <a:ext cx="10522739" cy="4639798"/>
          </a:xfrm>
        </p:spPr>
        <p:txBody>
          <a:bodyPr anchor="t" anchorCtr="0">
            <a:normAutofit fontScale="92500" lnSpcReduction="20000"/>
          </a:bodyPr>
          <a:lstStyle/>
          <a:p>
            <a:pPr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Tecnología de geolocalización o servicios basados en la localización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fontAlgn="base">
              <a:buNone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Pueden incluir tecnología que puede crear campañas de marketing geolocalizado y hacer un seguimiento de las ventas en una determinada ubicación.</a:t>
            </a:r>
          </a:p>
          <a:p>
            <a:pPr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Gestión de clientes potenciales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fontAlgn="base">
              <a:buNone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Los comerciales pueden seguir y analizar los datos de los clientes potenciales.</a:t>
            </a:r>
          </a:p>
          <a:p>
            <a:pPr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Gestión de recursos humanos en un CRM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fontAlgn="base">
              <a:buNone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Ayudan a hacer un seguimiento de la información de los empleados para gestionar de forma más eficaz al personal de la empresa.</a:t>
            </a:r>
          </a:p>
          <a:p>
            <a:pPr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Análisis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fontAlgn="base">
              <a:buNone/>
            </a:pPr>
            <a:r>
              <a:rPr lang="es-ES" sz="2000" dirty="0">
                <a:solidFill>
                  <a:srgbClr val="333333"/>
                </a:solidFill>
                <a:latin typeface="Open Sans" panose="020B0606030504020204" pitchFamily="34" charset="0"/>
              </a:rPr>
              <a:t>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nalizando los datos y creando campañas de marketing efectivas se elevan los índices de satisfacción del cliente.</a:t>
            </a:r>
          </a:p>
          <a:p>
            <a:pPr fontAlgn="base"/>
            <a:r>
              <a:rPr lang="es-ES" sz="2000" b="1" i="0" dirty="0">
                <a:solidFill>
                  <a:srgbClr val="333333"/>
                </a:solidFill>
                <a:effectLst/>
                <a:latin typeface="inherit"/>
              </a:rPr>
              <a:t>Inteligencia Artificial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: </a:t>
            </a:r>
          </a:p>
          <a:p>
            <a:pPr marL="0" indent="0" fontAlgn="base">
              <a:buNone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Uso de la IA para Identificar patrones de compra de los clientes para predecir el comportamiento futuro.</a:t>
            </a:r>
          </a:p>
        </p:txBody>
      </p:sp>
    </p:spTree>
    <p:extLst>
      <p:ext uri="{BB962C8B-B14F-4D97-AF65-F5344CB8AC3E}">
        <p14:creationId xmlns:p14="http://schemas.microsoft.com/office/powerpoint/2010/main" val="338894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EE45BDC2-6AE2-40F4-9AF7-3E9ED1A3C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4514" y="2085790"/>
            <a:ext cx="10522739" cy="4249893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 sistemas 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CRM y ERP gestionan tareas diferentes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para aumentar las ganancias. </a:t>
            </a:r>
          </a:p>
          <a:p>
            <a:pPr marL="0" indent="0">
              <a:buNone/>
            </a:pPr>
            <a:r>
              <a:rPr lang="es-ES" sz="9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sistema 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ERP se encarga del </a:t>
            </a:r>
            <a:r>
              <a:rPr lang="es-ES" sz="2000" b="1" i="1" u="sng" dirty="0">
                <a:solidFill>
                  <a:srgbClr val="0D1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back-office</a:t>
            </a:r>
            <a:r>
              <a:rPr lang="es-ES" sz="2000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0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nfoca en la disminución de gastos y costes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Como los procesos internos se vuelven más eficientes, disminuye la inversión necesaria para que funcionen correctamente. </a:t>
            </a:r>
          </a:p>
          <a:p>
            <a:pPr marL="0" indent="0">
              <a:buNone/>
            </a:pPr>
            <a:r>
              <a:rPr lang="es-ES" sz="9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" sz="900" b="0" i="0" dirty="0">
              <a:solidFill>
                <a:srgbClr val="33333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 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CRM se encarga del </a:t>
            </a:r>
            <a:r>
              <a:rPr lang="es-ES" sz="2000" b="1" i="1" u="sng" dirty="0" err="1">
                <a:solidFill>
                  <a:srgbClr val="0D1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</a:t>
            </a:r>
            <a:r>
              <a:rPr lang="es-ES" sz="2000" b="1" i="1" u="sng" dirty="0">
                <a:solidFill>
                  <a:srgbClr val="0D1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-office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0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iene como objetivo aumentar los beneficios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mediante el incremento de ventas. Con una única base de datos es más fácil para todos los empleados, desde encargados hasta comerciales, mejorar las relaciones con los clientes. </a:t>
            </a:r>
            <a:endParaRPr lang="es-E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7F26BC9-B1DC-4282-99ED-450371A0B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41577"/>
            <a:ext cx="11029616" cy="71887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4000" b="0" i="0" dirty="0">
                <a:effectLst/>
                <a:latin typeface="Open Sans" panose="020B0606030504020204" pitchFamily="34" charset="0"/>
              </a:rPr>
              <a:t>	diferencias entre ERP y CRM</a:t>
            </a:r>
          </a:p>
        </p:txBody>
      </p:sp>
    </p:spTree>
    <p:extLst>
      <p:ext uri="{BB962C8B-B14F-4D97-AF65-F5344CB8AC3E}">
        <p14:creationId xmlns:p14="http://schemas.microsoft.com/office/powerpoint/2010/main" val="244369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ángulo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061" y="5646842"/>
            <a:ext cx="11029616" cy="718870"/>
          </a:xfrm>
        </p:spPr>
        <p:txBody>
          <a:bodyPr rtlCol="0">
            <a:normAutofit/>
          </a:bodyPr>
          <a:lstStyle/>
          <a:p>
            <a:pPr algn="l" fontAlgn="base"/>
            <a:r>
              <a:rPr lang="es-ES" sz="4000" b="0" i="0" dirty="0">
                <a:effectLst/>
                <a:latin typeface="Open Sans" panose="020B0606030504020204" pitchFamily="34" charset="0"/>
              </a:rPr>
              <a:t>	ERP  										CRM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FF876D3-F072-4E1A-9B44-41F86307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751" y="1434567"/>
            <a:ext cx="5237991" cy="3085948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0B38A28D-6DF9-4955-BC22-6EB9DEAB122C}"/>
              </a:ext>
            </a:extLst>
          </p:cNvPr>
          <p:cNvSpPr/>
          <p:nvPr/>
        </p:nvSpPr>
        <p:spPr>
          <a:xfrm>
            <a:off x="308267" y="5080256"/>
            <a:ext cx="11569959" cy="485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6792E2-6A87-440E-99E9-C7B7CBEF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20" y="1087051"/>
            <a:ext cx="4803895" cy="41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Diseño tecnológico</Template>
  <TotalTime>605</TotalTime>
  <Words>1138</Words>
  <Application>Microsoft Office PowerPoint</Application>
  <PresentationFormat>Panorámica</PresentationFormat>
  <Paragraphs>102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Arial</vt:lpstr>
      <vt:lpstr>Arial</vt:lpstr>
      <vt:lpstr>Arial Black</vt:lpstr>
      <vt:lpstr>Calibri</vt:lpstr>
      <vt:lpstr>Gill Sans MT</vt:lpstr>
      <vt:lpstr>inherit</vt:lpstr>
      <vt:lpstr>Lato</vt:lpstr>
      <vt:lpstr>Open Sans</vt:lpstr>
      <vt:lpstr>Source Sans Pro</vt:lpstr>
      <vt:lpstr>Wingdings 2</vt:lpstr>
      <vt:lpstr>Dividendo</vt:lpstr>
      <vt:lpstr>ERP(Planificación de recursos empresariales) </vt:lpstr>
      <vt:lpstr>Planificación de recursos empresariales            ERP       (definición)</vt:lpstr>
      <vt:lpstr>principales características               de los sistemas ERP                    </vt:lpstr>
      <vt:lpstr>BENEFICIOS              de los sistemas ERP                    </vt:lpstr>
      <vt:lpstr>Gestión de las Relaciones con los Clientes          CRM        (definición)</vt:lpstr>
      <vt:lpstr>principales características y beneficios               de los sistemas CRM                    </vt:lpstr>
      <vt:lpstr>principales características y beneficios               de los sistemas CRM                    </vt:lpstr>
      <vt:lpstr> diferencias entre ERP y CRM</vt:lpstr>
      <vt:lpstr> ERP            CRM</vt:lpstr>
      <vt:lpstr> ERP            CRM</vt:lpstr>
      <vt:lpstr>Diferencias entre sistemas ERP y CRM</vt:lpstr>
      <vt:lpstr>Diferencias entre sistemas ERP y CRM</vt:lpstr>
      <vt:lpstr>ERP  Y CRM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</dc:title>
  <dc:creator>Jesús de la Fuente Soto</dc:creator>
  <cp:lastModifiedBy>Agueda Maria de Gregorio Morena</cp:lastModifiedBy>
  <cp:revision>48</cp:revision>
  <dcterms:created xsi:type="dcterms:W3CDTF">2022-03-23T12:59:47Z</dcterms:created>
  <dcterms:modified xsi:type="dcterms:W3CDTF">2023-04-25T10:19:16Z</dcterms:modified>
</cp:coreProperties>
</file>